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9.xml" ContentType="application/vnd.openxmlformats-officedocument.presentationml.tags+xml"/>
  <Override PartName="/ppt/notesSlides/notesSlide40.xml" ContentType="application/vnd.openxmlformats-officedocument.presentationml.notesSlide+xml"/>
  <Override PartName="/ppt/tags/tag20.xml" ContentType="application/vnd.openxmlformats-officedocument.presentationml.tags+xml"/>
  <Override PartName="/ppt/notesSlides/notesSlide41.xml" ContentType="application/vnd.openxmlformats-officedocument.presentationml.notesSlide+xml"/>
  <Override PartName="/ppt/tags/tag21.xml" ContentType="application/vnd.openxmlformats-officedocument.presentationml.tags+xml"/>
  <Override PartName="/ppt/notesSlides/notesSlide42.xml" ContentType="application/vnd.openxmlformats-officedocument.presentationml.notesSlide+xml"/>
  <Override PartName="/ppt/tags/tag22.xml" ContentType="application/vnd.openxmlformats-officedocument.presentationml.tags+xml"/>
  <Override PartName="/ppt/notesSlides/notesSlide43.xml" ContentType="application/vnd.openxmlformats-officedocument.presentationml.notesSlide+xml"/>
  <Override PartName="/ppt/tags/tag2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4.xml" ContentType="application/vnd.openxmlformats-officedocument.presentationml.tags+xml"/>
  <Override PartName="/ppt/notesSlides/notesSlide57.xml" ContentType="application/vnd.openxmlformats-officedocument.presentationml.notesSlide+xml"/>
  <Override PartName="/ppt/tags/tag2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73"/>
  </p:notesMasterIdLst>
  <p:handoutMasterIdLst>
    <p:handoutMasterId r:id="rId74"/>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4545" r:id="rId28"/>
    <p:sldId id="783" r:id="rId29"/>
    <p:sldId id="4546" r:id="rId30"/>
    <p:sldId id="978" r:id="rId31"/>
    <p:sldId id="786" r:id="rId32"/>
    <p:sldId id="4547" r:id="rId33"/>
    <p:sldId id="4544" r:id="rId34"/>
    <p:sldId id="3698" r:id="rId35"/>
    <p:sldId id="4225" r:id="rId36"/>
    <p:sldId id="4533" r:id="rId37"/>
    <p:sldId id="690" r:id="rId38"/>
    <p:sldId id="692" r:id="rId39"/>
    <p:sldId id="693" r:id="rId40"/>
    <p:sldId id="691" r:id="rId41"/>
    <p:sldId id="717" r:id="rId42"/>
    <p:sldId id="856" r:id="rId43"/>
    <p:sldId id="857" r:id="rId44"/>
    <p:sldId id="4534" r:id="rId45"/>
    <p:sldId id="743" r:id="rId46"/>
    <p:sldId id="697" r:id="rId47"/>
    <p:sldId id="698" r:id="rId48"/>
    <p:sldId id="4535" r:id="rId49"/>
    <p:sldId id="4536" r:id="rId50"/>
    <p:sldId id="701" r:id="rId51"/>
    <p:sldId id="4537" r:id="rId52"/>
    <p:sldId id="704" r:id="rId53"/>
    <p:sldId id="705" r:id="rId54"/>
    <p:sldId id="706" r:id="rId55"/>
    <p:sldId id="753" r:id="rId56"/>
    <p:sldId id="754" r:id="rId57"/>
    <p:sldId id="4538" r:id="rId58"/>
    <p:sldId id="4540" r:id="rId59"/>
    <p:sldId id="776" r:id="rId60"/>
    <p:sldId id="762" r:id="rId61"/>
    <p:sldId id="4539" r:id="rId62"/>
    <p:sldId id="4541" r:id="rId63"/>
    <p:sldId id="1824" r:id="rId64"/>
    <p:sldId id="1818" r:id="rId65"/>
    <p:sldId id="380" r:id="rId66"/>
    <p:sldId id="4542" r:id="rId67"/>
    <p:sldId id="711" r:id="rId68"/>
    <p:sldId id="712" r:id="rId69"/>
    <p:sldId id="4543" r:id="rId70"/>
    <p:sldId id="511" r:id="rId71"/>
    <p:sldId id="50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4545"/>
            <p14:sldId id="783"/>
            <p14:sldId id="4546"/>
            <p14:sldId id="978"/>
            <p14:sldId id="786"/>
            <p14:sldId id="4547"/>
            <p14:sldId id="4544"/>
            <p14:sldId id="3698"/>
            <p14:sldId id="4225"/>
            <p14:sldId id="4533"/>
            <p14:sldId id="690"/>
            <p14:sldId id="692"/>
            <p14:sldId id="693"/>
            <p14:sldId id="691"/>
            <p14:sldId id="717"/>
            <p14:sldId id="856"/>
            <p14:sldId id="857"/>
            <p14:sldId id="4534"/>
            <p14:sldId id="743"/>
            <p14:sldId id="697"/>
            <p14:sldId id="698"/>
            <p14:sldId id="4535"/>
            <p14:sldId id="4536"/>
            <p14:sldId id="701"/>
            <p14:sldId id="4537"/>
            <p14:sldId id="704"/>
            <p14:sldId id="705"/>
            <p14:sldId id="706"/>
            <p14:sldId id="753"/>
            <p14:sldId id="754"/>
            <p14:sldId id="4538"/>
            <p14:sldId id="4540"/>
            <p14:sldId id="776"/>
            <p14:sldId id="762"/>
            <p14:sldId id="4539"/>
            <p14:sldId id="4541"/>
            <p14:sldId id="1824"/>
            <p14:sldId id="1818"/>
            <p14:sldId id="380"/>
            <p14:sldId id="4542"/>
            <p14:sldId id="711"/>
            <p14:sldId id="712"/>
            <p14:sldId id="4543"/>
          </p14:sldIdLst>
        </p14:section>
        <p14:section name="Conclusion" id="{1EB8832C-CECC-48AF-8BDB-6DDCF6FCD2DD}">
          <p14:sldIdLst>
            <p14:sldId id="511"/>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2343" autoAdjust="0"/>
  </p:normalViewPr>
  <p:slideViewPr>
    <p:cSldViewPr snapToGrid="0">
      <p:cViewPr varScale="1">
        <p:scale>
          <a:sx n="76" d="100"/>
          <a:sy n="76" d="100"/>
        </p:scale>
        <p:origin x="54" y="432"/>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 2:29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 1:24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Prepare and transform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dirty="0">
              <a:solidFill>
                <a:srgbClr val="505050"/>
              </a:solidFill>
              <a:latin typeface="Segoe UI Semilight" panose="020B0402040204020203" pitchFamily="34" charset="0"/>
              <a:cs typeface="Segoe UI Semilight" panose="020B0402040204020203" pitchFamily="34" charset="0"/>
            </a:endParaRPr>
          </a:p>
          <a:p>
            <a:r>
              <a:rPr lang="en-US" dirty="0"/>
              <a:t>Consider several requirements when evaluating storage options, including capacity limits (both per object and total), performance, and replication capabilities both for BC/DR as well as multi-geo scale.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some options for preparing and transforming data in Azure.</a:t>
            </a:r>
          </a:p>
          <a:p>
            <a:endParaRPr lang="en-US" dirty="0"/>
          </a:p>
          <a:p>
            <a:r>
              <a:rPr lang="en-US" dirty="0"/>
              <a:t>This covers data cleansing, curation, structuring, and aggregation.</a:t>
            </a:r>
          </a:p>
          <a:p>
            <a:endParaRPr lang="en-US" dirty="0"/>
          </a:p>
          <a:p>
            <a:r>
              <a:rPr lang="en-US" dirty="0"/>
              <a:t>For example, we may want to address dirty or missing data at this layer through removal, supplementation, or other techniques.</a:t>
            </a:r>
          </a:p>
          <a:p>
            <a:endParaRPr lang="en-US" dirty="0"/>
          </a:p>
          <a:p>
            <a:r>
              <a:rPr lang="en-US" dirty="0"/>
              <a:t>In a data lake environment, it’s worth considering keeping the raw, original data and adopting a staged approach to cleansing and transformation of data into successive versions, so that we can go back later and try new approaches or validate our existing approaches, and reduce the risk of losing full source data integrity.</a:t>
            </a:r>
          </a:p>
          <a:p>
            <a:endParaRPr lang="en-US" dirty="0"/>
          </a:p>
          <a:p>
            <a:r>
              <a:rPr lang="en-US" dirty="0"/>
              <a:t>We may want to re-structure our data here, for example if we get data in multiple formats, we may want to adjust data structures into one canonical format or schema.</a:t>
            </a:r>
          </a:p>
          <a:p>
            <a:endParaRPr lang="en-US" dirty="0"/>
          </a:p>
          <a:p>
            <a:r>
              <a:rPr lang="en-US" dirty="0"/>
              <a:t>We may also want to aggregate data here, such as if we have data from multiple sources (like sensors or devices) but it makes sense to store all the data together.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modeling and enriching, as well as serving data.</a:t>
            </a:r>
          </a:p>
          <a:p>
            <a:endParaRPr lang="en-US" dirty="0"/>
          </a:p>
          <a:p>
            <a:r>
              <a:rPr lang="en-US" dirty="0"/>
              <a:t>Modeling means we want to apply machine learning and deep learning over our data, to extract insights and intelligence.</a:t>
            </a:r>
          </a:p>
          <a:p>
            <a:endParaRPr lang="en-US" dirty="0"/>
          </a:p>
          <a:p>
            <a:r>
              <a:rPr lang="en-US" dirty="0"/>
              <a:t>Enrichment means we want to add insights to our data that we gain from modeling.</a:t>
            </a:r>
          </a:p>
          <a:p>
            <a:endParaRPr lang="en-US" dirty="0"/>
          </a:p>
          <a:p>
            <a:r>
              <a:rPr lang="en-US" dirty="0"/>
              <a:t>Serving means we make our stored data available for consumption by front-end platforms like BI and reporting, applications, and so on.</a:t>
            </a:r>
          </a:p>
          <a:p>
            <a:endParaRPr lang="en-US" dirty="0"/>
          </a:p>
          <a:p>
            <a:r>
              <a:rPr lang="en-US" dirty="0"/>
              <a:t>We’ll also talk about stream processing options to enable us to score and enrich data streams in near real time, and to serve the stream data to the consumption layer.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5264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lot to cover in this section. Let’s start with a quick overview of machine learning and artificial intelligence options on Azure.</a:t>
            </a:r>
          </a:p>
          <a:p>
            <a:endParaRPr lang="en-US" dirty="0"/>
          </a:p>
          <a:p>
            <a:r>
              <a:rPr lang="en-US" dirty="0"/>
              <a:t>A detailed review of these technologies and services would, by itself, take hours or days.</a:t>
            </a:r>
          </a:p>
        </p:txBody>
      </p:sp>
      <p:sp>
        <p:nvSpPr>
          <p:cNvPr id="4" name="Slide Number Placeholder 3"/>
          <p:cNvSpPr>
            <a:spLocks noGrp="1"/>
          </p:cNvSpPr>
          <p:nvPr>
            <p:ph type="sldNum" sz="quarter" idx="5"/>
          </p:nvPr>
        </p:nvSpPr>
        <p:spPr/>
        <p:txBody>
          <a:bodyPr/>
          <a:lstStyle/>
          <a:p>
            <a:fld id="{CD493308-1CCD-4083-9427-1DD59259FBE4}" type="slidenum">
              <a:rPr lang="en-US" smtClean="0"/>
              <a:t>53</a:t>
            </a:fld>
            <a:endParaRPr lang="en-US"/>
          </a:p>
        </p:txBody>
      </p:sp>
    </p:spTree>
    <p:extLst>
      <p:ext uri="{BB962C8B-B14F-4D97-AF65-F5344CB8AC3E}">
        <p14:creationId xmlns:p14="http://schemas.microsoft.com/office/powerpoint/2010/main" val="34600848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56</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custom ML &amp; AI capabilities, Azure offers pre-trained Cognitive Services to analyze and enrich your data.</a:t>
            </a:r>
          </a:p>
        </p:txBody>
      </p:sp>
      <p:sp>
        <p:nvSpPr>
          <p:cNvPr id="4" name="Slide Number Placeholder 3"/>
          <p:cNvSpPr>
            <a:spLocks noGrp="1"/>
          </p:cNvSpPr>
          <p:nvPr>
            <p:ph type="sldNum" sz="quarter" idx="5"/>
          </p:nvPr>
        </p:nvSpPr>
        <p:spPr/>
        <p:txBody>
          <a:bodyPr/>
          <a:lstStyle/>
          <a:p>
            <a:fld id="{CD493308-1CCD-4083-9427-1DD59259FBE4}" type="slidenum">
              <a:rPr lang="en-US" smtClean="0"/>
              <a:t>57</a:t>
            </a:fld>
            <a:endParaRPr lang="en-US"/>
          </a:p>
        </p:txBody>
      </p:sp>
    </p:spTree>
    <p:extLst>
      <p:ext uri="{BB962C8B-B14F-4D97-AF65-F5344CB8AC3E}">
        <p14:creationId xmlns:p14="http://schemas.microsoft.com/office/powerpoint/2010/main" val="34057898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1/26/2019 11:31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 little about the serving layer for structured, stored data.</a:t>
            </a:r>
          </a:p>
        </p:txBody>
      </p:sp>
      <p:sp>
        <p:nvSpPr>
          <p:cNvPr id="4" name="Slide Number Placeholder 3"/>
          <p:cNvSpPr>
            <a:spLocks noGrp="1"/>
          </p:cNvSpPr>
          <p:nvPr>
            <p:ph type="sldNum" sz="quarter" idx="5"/>
          </p:nvPr>
        </p:nvSpPr>
        <p:spPr/>
        <p:txBody>
          <a:bodyPr/>
          <a:lstStyle/>
          <a:p>
            <a:fld id="{CD493308-1CCD-4083-9427-1DD59259FBE4}" type="slidenum">
              <a:rPr lang="en-US" smtClean="0"/>
              <a:t>61</a:t>
            </a:fld>
            <a:endParaRPr lang="en-US"/>
          </a:p>
        </p:txBody>
      </p:sp>
    </p:spTree>
    <p:extLst>
      <p:ext uri="{BB962C8B-B14F-4D97-AF65-F5344CB8AC3E}">
        <p14:creationId xmlns:p14="http://schemas.microsoft.com/office/powerpoint/2010/main" val="1082026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in this section, let’s discuss stream processing options.</a:t>
            </a:r>
          </a:p>
        </p:txBody>
      </p:sp>
      <p:sp>
        <p:nvSpPr>
          <p:cNvPr id="4" name="Slide Number Placeholder 3"/>
          <p:cNvSpPr>
            <a:spLocks noGrp="1"/>
          </p:cNvSpPr>
          <p:nvPr>
            <p:ph type="sldNum" sz="quarter" idx="5"/>
          </p:nvPr>
        </p:nvSpPr>
        <p:spPr/>
        <p:txBody>
          <a:bodyPr/>
          <a:lstStyle/>
          <a:p>
            <a:fld id="{CD493308-1CCD-4083-9427-1DD59259FBE4}" type="slidenum">
              <a:rPr lang="en-US" smtClean="0"/>
              <a:t>64</a:t>
            </a:fld>
            <a:endParaRPr lang="en-US"/>
          </a:p>
        </p:txBody>
      </p:sp>
    </p:spTree>
    <p:extLst>
      <p:ext uri="{BB962C8B-B14F-4D97-AF65-F5344CB8AC3E}">
        <p14:creationId xmlns:p14="http://schemas.microsoft.com/office/powerpoint/2010/main" val="2953813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image" Target="../media/image10.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1" r:id="rId30"/>
    <p:sldLayoutId id="2147484572" r:id="rId31"/>
    <p:sldLayoutId id="2147484573" r:id="rId32"/>
    <p:sldLayoutId id="2147484574" r:id="rId33"/>
    <p:sldLayoutId id="2147484575" r:id="rId34"/>
    <p:sldLayoutId id="2147484576" r:id="rId35"/>
    <p:sldLayoutId id="2147484577" r:id="rId3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0.xml"/><Relationship Id="rId14" Type="http://schemas.openxmlformats.org/officeDocument/2006/relationships/image" Target="../media/image10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notesSlide" Target="../notesSlides/notesSlide22.xml"/><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slideLayout" Target="../slideLayouts/slideLayout81.xml"/><Relationship Id="rId16" Type="http://schemas.openxmlformats.org/officeDocument/2006/relationships/image" Target="../media/image125.png"/><Relationship Id="rId1" Type="http://schemas.openxmlformats.org/officeDocument/2006/relationships/tags" Target="../tags/tag9.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sv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36.png"/><Relationship Id="rId18" Type="http://schemas.openxmlformats.org/officeDocument/2006/relationships/image" Target="../media/image141.jpeg"/><Relationship Id="rId3" Type="http://schemas.openxmlformats.org/officeDocument/2006/relationships/image" Target="../media/image128.emf"/><Relationship Id="rId21" Type="http://schemas.openxmlformats.org/officeDocument/2006/relationships/image" Target="../media/image144.svg"/><Relationship Id="rId7" Type="http://schemas.openxmlformats.org/officeDocument/2006/relationships/image" Target="../media/image118.png"/><Relationship Id="rId12" Type="http://schemas.openxmlformats.org/officeDocument/2006/relationships/image" Target="../media/image135.png"/><Relationship Id="rId17" Type="http://schemas.openxmlformats.org/officeDocument/2006/relationships/image" Target="../media/image140.png"/><Relationship Id="rId2" Type="http://schemas.openxmlformats.org/officeDocument/2006/relationships/notesSlide" Target="../notesSlides/notesSlide23.xml"/><Relationship Id="rId16" Type="http://schemas.openxmlformats.org/officeDocument/2006/relationships/image" Target="../media/image139.jpeg"/><Relationship Id="rId20" Type="http://schemas.openxmlformats.org/officeDocument/2006/relationships/image" Target="../media/image143.png"/><Relationship Id="rId1" Type="http://schemas.openxmlformats.org/officeDocument/2006/relationships/slideLayout" Target="../slideLayouts/slideLayout81.xml"/><Relationship Id="rId6" Type="http://schemas.openxmlformats.org/officeDocument/2006/relationships/image" Target="../media/image131.png"/><Relationship Id="rId11" Type="http://schemas.openxmlformats.org/officeDocument/2006/relationships/image" Target="../media/image134.png"/><Relationship Id="rId5" Type="http://schemas.openxmlformats.org/officeDocument/2006/relationships/image" Target="../media/image130.emf"/><Relationship Id="rId15" Type="http://schemas.openxmlformats.org/officeDocument/2006/relationships/image" Target="../media/image138.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129.png"/><Relationship Id="rId9" Type="http://schemas.openxmlformats.org/officeDocument/2006/relationships/image" Target="../media/image132.png"/><Relationship Id="rId14"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39.jpeg"/><Relationship Id="rId18" Type="http://schemas.openxmlformats.org/officeDocument/2006/relationships/image" Target="../media/image131.png"/><Relationship Id="rId26" Type="http://schemas.openxmlformats.org/officeDocument/2006/relationships/image" Target="../media/image128.emf"/><Relationship Id="rId3" Type="http://schemas.openxmlformats.org/officeDocument/2006/relationships/image" Target="../media/image125.png"/><Relationship Id="rId21" Type="http://schemas.openxmlformats.org/officeDocument/2006/relationships/image" Target="../media/image132.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4.svg"/><Relationship Id="rId25" Type="http://schemas.openxmlformats.org/officeDocument/2006/relationships/image" Target="../media/image116.png"/><Relationship Id="rId2" Type="http://schemas.openxmlformats.org/officeDocument/2006/relationships/image" Target="../media/image135.png"/><Relationship Id="rId16" Type="http://schemas.openxmlformats.org/officeDocument/2006/relationships/image" Target="../media/image143.png"/><Relationship Id="rId20" Type="http://schemas.openxmlformats.org/officeDocument/2006/relationships/image" Target="../media/image117.png"/><Relationship Id="rId29" Type="http://schemas.openxmlformats.org/officeDocument/2006/relationships/image" Target="../media/image121.png"/><Relationship Id="rId1" Type="http://schemas.openxmlformats.org/officeDocument/2006/relationships/slideLayout" Target="../slideLayouts/slideLayout73.xml"/><Relationship Id="rId6" Type="http://schemas.openxmlformats.org/officeDocument/2006/relationships/image" Target="../media/image130.emf"/><Relationship Id="rId11" Type="http://schemas.openxmlformats.org/officeDocument/2006/relationships/image" Target="../media/image134.png"/><Relationship Id="rId24" Type="http://schemas.openxmlformats.org/officeDocument/2006/relationships/image" Target="../media/image115.png"/><Relationship Id="rId32" Type="http://schemas.openxmlformats.org/officeDocument/2006/relationships/image" Target="../media/image119.png"/><Relationship Id="rId5" Type="http://schemas.openxmlformats.org/officeDocument/2006/relationships/image" Target="../media/image127.png"/><Relationship Id="rId15" Type="http://schemas.openxmlformats.org/officeDocument/2006/relationships/image" Target="../media/image137.png"/><Relationship Id="rId23" Type="http://schemas.openxmlformats.org/officeDocument/2006/relationships/image" Target="../media/image114.png"/><Relationship Id="rId28" Type="http://schemas.openxmlformats.org/officeDocument/2006/relationships/image" Target="../media/image124.png"/><Relationship Id="rId10" Type="http://schemas.openxmlformats.org/officeDocument/2006/relationships/image" Target="../media/image142.png"/><Relationship Id="rId19" Type="http://schemas.openxmlformats.org/officeDocument/2006/relationships/image" Target="../media/image118.png"/><Relationship Id="rId31" Type="http://schemas.openxmlformats.org/officeDocument/2006/relationships/image" Target="../media/image123.svg"/><Relationship Id="rId4" Type="http://schemas.openxmlformats.org/officeDocument/2006/relationships/image" Target="../media/image126.svg"/><Relationship Id="rId9" Type="http://schemas.openxmlformats.org/officeDocument/2006/relationships/image" Target="../media/image141.jpeg"/><Relationship Id="rId14" Type="http://schemas.openxmlformats.org/officeDocument/2006/relationships/image" Target="../media/image136.png"/><Relationship Id="rId22" Type="http://schemas.openxmlformats.org/officeDocument/2006/relationships/image" Target="../media/image113.png"/><Relationship Id="rId27" Type="http://schemas.openxmlformats.org/officeDocument/2006/relationships/image" Target="../media/image129.png"/><Relationship Id="rId30" Type="http://schemas.openxmlformats.org/officeDocument/2006/relationships/image" Target="../media/image1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notesSlide" Target="../notesSlides/notesSlide25.xml"/><Relationship Id="rId7" Type="http://schemas.openxmlformats.org/officeDocument/2006/relationships/image" Target="../media/image148.png"/><Relationship Id="rId2" Type="http://schemas.openxmlformats.org/officeDocument/2006/relationships/slideLayout" Target="../slideLayouts/slideLayout78.xml"/><Relationship Id="rId1" Type="http://schemas.openxmlformats.org/officeDocument/2006/relationships/tags" Target="../tags/tag10.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1.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1.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1.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1.xml"/><Relationship Id="rId1" Type="http://schemas.openxmlformats.org/officeDocument/2006/relationships/tags" Target="../tags/tag1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1.xml"/><Relationship Id="rId1" Type="http://schemas.openxmlformats.org/officeDocument/2006/relationships/tags" Target="../tags/tag1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2.xml"/><Relationship Id="rId1" Type="http://schemas.openxmlformats.org/officeDocument/2006/relationships/slideLayout" Target="../slideLayouts/slideLayout81.xml"/></Relationships>
</file>

<file path=ppt/slides/_rels/slide38.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3.xml"/><Relationship Id="rId1" Type="http://schemas.openxmlformats.org/officeDocument/2006/relationships/slideLayout" Target="../slideLayouts/slideLayout81.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3.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1.xml"/><Relationship Id="rId1" Type="http://schemas.openxmlformats.org/officeDocument/2006/relationships/tags" Target="../tags/tag17.xml"/><Relationship Id="rId4" Type="http://schemas.openxmlformats.org/officeDocument/2006/relationships/hyperlink" Target="https://docs.microsoft.com/azure/storage/common/storage-redundancy"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1.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8.xml"/><Relationship Id="rId1" Type="http://schemas.openxmlformats.org/officeDocument/2006/relationships/tags" Target="../tags/tag19.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1.xml"/><Relationship Id="rId1" Type="http://schemas.openxmlformats.org/officeDocument/2006/relationships/tags" Target="../tags/tag2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1.xml"/><Relationship Id="rId1" Type="http://schemas.openxmlformats.org/officeDocument/2006/relationships/tags" Target="../tags/tag2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1.xml"/><Relationship Id="rId1" Type="http://schemas.openxmlformats.org/officeDocument/2006/relationships/tags" Target="../tags/tag2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1.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5.xml"/><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82.xml"/><Relationship Id="rId4" Type="http://schemas.openxmlformats.org/officeDocument/2006/relationships/image" Target="../media/image15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50.xml"/><Relationship Id="rId1" Type="http://schemas.openxmlformats.org/officeDocument/2006/relationships/slideLayout" Target="../slideLayouts/slideLayout84.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jpeg"/><Relationship Id="rId7" Type="http://schemas.openxmlformats.org/officeDocument/2006/relationships/image" Target="../media/image157.png"/><Relationship Id="rId2" Type="http://schemas.openxmlformats.org/officeDocument/2006/relationships/notesSlide" Target="../notesSlides/notesSlide53.xml"/><Relationship Id="rId1" Type="http://schemas.openxmlformats.org/officeDocument/2006/relationships/slideLayout" Target="../slideLayouts/slideLayout8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53.jpeg"/><Relationship Id="rId7" Type="http://schemas.openxmlformats.org/officeDocument/2006/relationships/image" Target="../media/image158.png"/><Relationship Id="rId2" Type="http://schemas.openxmlformats.org/officeDocument/2006/relationships/notesSlide" Target="../notesSlides/notesSlide54.xml"/><Relationship Id="rId1" Type="http://schemas.openxmlformats.org/officeDocument/2006/relationships/slideLayout" Target="../slideLayouts/slideLayout85.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9.jpg"/><Relationship Id="rId7" Type="http://schemas.openxmlformats.org/officeDocument/2006/relationships/image" Target="../media/image163.png"/><Relationship Id="rId2" Type="http://schemas.openxmlformats.org/officeDocument/2006/relationships/notesSlide" Target="../notesSlides/notesSlide55.xml"/><Relationship Id="rId1" Type="http://schemas.openxmlformats.org/officeDocument/2006/relationships/slideLayout" Target="../slideLayouts/slideLayout85.xml"/><Relationship Id="rId6" Type="http://schemas.openxmlformats.org/officeDocument/2006/relationships/image" Target="../media/image162.png"/><Relationship Id="rId11" Type="http://schemas.openxmlformats.org/officeDocument/2006/relationships/image" Target="../media/image166.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0.png"/><Relationship Id="rId9" Type="http://schemas.openxmlformats.org/officeDocument/2006/relationships/image" Target="../media/image16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1.xml"/><Relationship Id="rId1" Type="http://schemas.openxmlformats.org/officeDocument/2006/relationships/tags" Target="../tags/tag2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1.xml"/><Relationship Id="rId1" Type="http://schemas.openxmlformats.org/officeDocument/2006/relationships/tags" Target="../tags/tag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3860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lake and data science considerations are out of scope today but see the Resources slide for materials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6"/>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7"/>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1"/>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214532" y="2563892"/>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56498" y="219108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6972322" y="2695405"/>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54821" y="2320647"/>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0"/>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6"/>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6"/>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55014" y="3614416"/>
            <a:ext cx="1034706"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601850896"/>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IoT Hub Unit</a:t>
                      </a:r>
                    </a:p>
                  </a:txBody>
                  <a:tcP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dirty="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dirty="0">
                          <a:solidFill>
                            <a:schemeClr val="bg1"/>
                          </a:solidFill>
                          <a:latin typeface="+mj-lt"/>
                        </a:rPr>
                        <a:t>Performance</a:t>
                      </a:r>
                    </a:p>
                  </a:txBody>
                  <a:tcPr anchor="ctr">
                    <a:solidFill>
                      <a:schemeClr val="tx2"/>
                    </a:solidFill>
                  </a:tcPr>
                </a:tc>
                <a:tc>
                  <a:txBody>
                    <a:bodyPr/>
                    <a:lstStyle/>
                    <a:p>
                      <a:r>
                        <a:rPr lang="en-US" sz="1200" dirty="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dirty="0">
                          <a:solidFill>
                            <a:schemeClr val="bg1"/>
                          </a:solidFill>
                          <a:latin typeface="+mj-lt"/>
                        </a:rPr>
                        <a:t>Multiple tiers</a:t>
                      </a:r>
                    </a:p>
                  </a:txBody>
                  <a:tcPr anchor="ctr">
                    <a:solidFill>
                      <a:schemeClr val="tx2"/>
                    </a:solidFill>
                  </a:tcPr>
                </a:tc>
                <a:tc>
                  <a:txBody>
                    <a:bodyPr/>
                    <a:lstStyle/>
                    <a:p>
                      <a:r>
                        <a:rPr lang="en-US" sz="1200" dirty="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dirty="0">
                          <a:solidFill>
                            <a:schemeClr val="bg1"/>
                          </a:solidFill>
                          <a:latin typeface="+mj-lt"/>
                        </a:rPr>
                        <a:t>Multiple object sizes</a:t>
                      </a:r>
                    </a:p>
                  </a:txBody>
                  <a:tcPr anchor="ctr">
                    <a:solidFill>
                      <a:schemeClr val="tx2"/>
                    </a:solidFill>
                  </a:tcPr>
                </a:tc>
                <a:tc>
                  <a:txBody>
                    <a:bodyPr/>
                    <a:lstStyle/>
                    <a:p>
                      <a:r>
                        <a:rPr lang="en-US" sz="1200" dirty="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dirty="0">
                          <a:solidFill>
                            <a:schemeClr val="bg1"/>
                          </a:solidFill>
                          <a:latin typeface="+mj-lt"/>
                        </a:rPr>
                        <a:t>Replication</a:t>
                      </a:r>
                    </a:p>
                  </a:txBody>
                  <a:tcPr anchor="ctr">
                    <a:solidFill>
                      <a:schemeClr val="tx2"/>
                    </a:solidFill>
                  </a:tcPr>
                </a:tc>
                <a:tc>
                  <a:txBody>
                    <a:bodyPr/>
                    <a:lstStyle/>
                    <a:p>
                      <a:r>
                        <a:rPr lang="en-US" sz="1200" dirty="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dirty="0"/>
              <a:t>File storage requirements</a:t>
            </a:r>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457200" y="1773973"/>
          <a:ext cx="11366500" cy="34344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2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2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2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857701"/>
            <a:ext cx="6058961" cy="588721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8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6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6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Model – Enrich – Serve – Stream Processing</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169471" y="3403398"/>
            <a:ext cx="1700915" cy="1061060"/>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Model</a:t>
            </a:r>
          </a:p>
          <a:p>
            <a:r>
              <a:rPr lang="en-US" dirty="0"/>
              <a:t>Enrich</a:t>
            </a:r>
          </a:p>
          <a:p>
            <a:r>
              <a:rPr lang="en-US" dirty="0"/>
              <a:t>Serve</a:t>
            </a:r>
          </a:p>
          <a:p>
            <a:r>
              <a:rPr lang="en-US" sz="1600" dirty="0"/>
              <a:t>Stream Processing</a:t>
            </a:r>
            <a:endParaRPr lang="en-US" dirty="0"/>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22449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ML &amp; AI</a:t>
            </a:r>
          </a:p>
        </p:txBody>
      </p:sp>
    </p:spTree>
    <p:extLst>
      <p:ext uri="{BB962C8B-B14F-4D97-AF65-F5344CB8AC3E}">
        <p14:creationId xmlns:p14="http://schemas.microsoft.com/office/powerpoint/2010/main" val="6590239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99381"/>
            <a:ext cx="3044425"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49043"/>
            <a:ext cx="2765224" cy="3749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87613"/>
            <a:ext cx="2765224"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88587"/>
            <a:ext cx="3660400" cy="5688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395741"/>
            <a:ext cx="1233941" cy="430887"/>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42198"/>
            <a:ext cx="1233941"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1224"/>
            <a:ext cx="1234678" cy="26161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26516"/>
            <a:ext cx="975054" cy="43088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26628"/>
            <a:ext cx="0" cy="5155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857969" y="-1335326"/>
            <a:ext cx="470613"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558851"/>
            <a:ext cx="0" cy="58380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603808"/>
            <a:ext cx="0" cy="59240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063793" y="2259323"/>
            <a:ext cx="422726"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627102"/>
            <a:ext cx="1" cy="41412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11438"/>
            <a:ext cx="0" cy="420224"/>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64395" y="3534454"/>
            <a:ext cx="407381"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02834"/>
            <a:ext cx="1" cy="4236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39423" y="5213994"/>
            <a:ext cx="63810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31804" y="5231298"/>
            <a:ext cx="63810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158772" y="5286972"/>
            <a:ext cx="4579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666391" y="5284143"/>
            <a:ext cx="4579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145080" y="4805453"/>
            <a:ext cx="4579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674176" y="4276358"/>
            <a:ext cx="4579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181796" y="3768738"/>
            <a:ext cx="4579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774121"/>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167228"/>
            <a:ext cx="1296239" cy="6001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 ML,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SparkR</a:t>
            </a: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 </a:t>
            </a:r>
            <a:r>
              <a:rPr kumimoji="0" lang="en-US" sz="11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SparklyR</a:t>
            </a:r>
            <a:endPar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098148" y="2976162"/>
            <a:ext cx="277115"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67392"/>
            <a:ext cx="0" cy="2771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44942" y="3568094"/>
            <a:ext cx="383526"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43088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06117"/>
            <a:ext cx="1204" cy="38352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2616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Cognitive Services</a:t>
            </a:r>
          </a:p>
        </p:txBody>
      </p:sp>
    </p:spTree>
    <p:extLst>
      <p:ext uri="{BB962C8B-B14F-4D97-AF65-F5344CB8AC3E}">
        <p14:creationId xmlns:p14="http://schemas.microsoft.com/office/powerpoint/2010/main" val="2287372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Data serving</a:t>
            </a:r>
          </a:p>
        </p:txBody>
      </p:sp>
    </p:spTree>
    <p:extLst>
      <p:ext uri="{BB962C8B-B14F-4D97-AF65-F5344CB8AC3E}">
        <p14:creationId xmlns:p14="http://schemas.microsoft.com/office/powerpoint/2010/main" val="14455560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2AF91E-C108-47F1-8CDD-8CCB9A5A60FE}"/>
              </a:ext>
            </a:extLst>
          </p:cNvPr>
          <p:cNvSpPr>
            <a:spLocks noGrp="1"/>
          </p:cNvSpPr>
          <p:nvPr>
            <p:ph type="title"/>
          </p:nvPr>
        </p:nvSpPr>
        <p:spPr>
          <a:xfrm>
            <a:off x="651066" y="2893558"/>
            <a:ext cx="7454643" cy="1070883"/>
          </a:xfrm>
        </p:spPr>
        <p:txBody>
          <a:bodyPr anchor="ctr"/>
          <a:lstStyle/>
          <a:p>
            <a:r>
              <a:rPr lang="en-US" dirty="0"/>
              <a:t>Stream Processing</a:t>
            </a:r>
          </a:p>
        </p:txBody>
      </p:sp>
    </p:spTree>
    <p:extLst>
      <p:ext uri="{BB962C8B-B14F-4D97-AF65-F5344CB8AC3E}">
        <p14:creationId xmlns:p14="http://schemas.microsoft.com/office/powerpoint/2010/main" val="19774788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12957</Words>
  <Application>Microsoft Office PowerPoint</Application>
  <PresentationFormat>Widescreen</PresentationFormat>
  <Paragraphs>1701</Paragraphs>
  <Slides>66</Slides>
  <Notes>59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66</vt:i4>
      </vt:variant>
    </vt:vector>
  </HeadingPairs>
  <TitlesOfParts>
    <vt:vector size="81"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 requirements</vt:lpstr>
      <vt:lpstr>File storage requirements</vt:lpstr>
      <vt:lpstr>File storage</vt:lpstr>
      <vt:lpstr>Data storage</vt:lpstr>
      <vt:lpstr>Prep – Transform</vt:lpstr>
      <vt:lpstr>Data preparation, transformation, processing requirements</vt:lpstr>
      <vt:lpstr>Azure Data Factory</vt:lpstr>
      <vt:lpstr>Data Prep and Transformation Offerings (1/3)</vt:lpstr>
      <vt:lpstr>Data Prep and Transformation Offerings (2/3)</vt:lpstr>
      <vt:lpstr>Data Prep and Transformation Offerings (3/3)</vt:lpstr>
      <vt:lpstr>Azure Databricks</vt:lpstr>
      <vt:lpstr>Azure Databricks Notebooks Overview</vt:lpstr>
      <vt:lpstr>Model – Enrich – Serve – Stream Processing</vt:lpstr>
      <vt:lpstr>ML &amp; AI</vt:lpstr>
      <vt:lpstr>Machine Learning &amp; AI Portfolio When to use what? </vt:lpstr>
      <vt:lpstr>ML Modeling Requirements</vt:lpstr>
      <vt:lpstr>ML Options on Azure</vt:lpstr>
      <vt:lpstr>Cognitive Services</vt:lpstr>
      <vt:lpstr>Microsoft Cognitive Services Give your apps a human side</vt:lpstr>
      <vt:lpstr>Microsoft Cognitive Services</vt:lpstr>
      <vt:lpstr>Why Microsoft  Cognitive Services?</vt:lpstr>
      <vt:lpstr>Data serving</vt:lpstr>
      <vt:lpstr>Data serving</vt:lpstr>
      <vt:lpstr>Data serving</vt:lpstr>
      <vt:lpstr>Stream Processing</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2019-01-27T19:42:21Z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